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d047490e2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d047490e2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d047490e2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d047490e2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d047490e2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d047490e2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3184125" y="834100"/>
            <a:ext cx="30429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000000"/>
                </a:solidFill>
              </a:rPr>
              <a:t>Ethics (SE-511)</a:t>
            </a:r>
            <a:endParaRPr sz="2400"/>
          </a:p>
        </p:txBody>
      </p:sp>
      <p:sp>
        <p:nvSpPr>
          <p:cNvPr id="177" name="Google Shape;177;p18"/>
          <p:cNvSpPr txBox="1"/>
          <p:nvPr>
            <p:ph idx="1" type="subTitle"/>
          </p:nvPr>
        </p:nvSpPr>
        <p:spPr>
          <a:xfrm>
            <a:off x="633125" y="1607775"/>
            <a:ext cx="3854100" cy="10428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b="1" lang="en-GB" sz="1400"/>
              <a:t>Presented by:</a:t>
            </a:r>
            <a:endParaRPr b="1" sz="1400"/>
          </a:p>
          <a:p>
            <a:pPr indent="0" lvl="0" marL="0" rtl="0" algn="l">
              <a:spcBef>
                <a:spcPts val="0"/>
              </a:spcBef>
              <a:spcAft>
                <a:spcPts val="0"/>
              </a:spcAft>
              <a:buNone/>
            </a:pPr>
            <a:r>
              <a:rPr b="1" lang="en-GB" sz="1400"/>
              <a:t>		    Mahir Faisal</a:t>
            </a:r>
            <a:endParaRPr b="1" sz="1400"/>
          </a:p>
          <a:p>
            <a:pPr indent="0" lvl="0" marL="0" rtl="0" algn="l">
              <a:spcBef>
                <a:spcPts val="0"/>
              </a:spcBef>
              <a:spcAft>
                <a:spcPts val="0"/>
              </a:spcAft>
              <a:buNone/>
            </a:pPr>
            <a:r>
              <a:rPr b="1" lang="en-GB" sz="1400"/>
              <a:t>		    BSSE-1316</a:t>
            </a:r>
            <a:endParaRPr b="1" sz="1400"/>
          </a:p>
          <a:p>
            <a:pPr indent="0" lvl="0" marL="0" rtl="0" algn="l">
              <a:spcBef>
                <a:spcPts val="0"/>
              </a:spcBef>
              <a:spcAft>
                <a:spcPts val="0"/>
              </a:spcAft>
              <a:buNone/>
            </a:pPr>
            <a:r>
              <a:rPr b="1" lang="en-GB" sz="1400"/>
              <a:t>		    IIT, DU</a:t>
            </a:r>
            <a:endParaRPr b="1" sz="1400"/>
          </a:p>
        </p:txBody>
      </p:sp>
      <p:sp>
        <p:nvSpPr>
          <p:cNvPr id="178" name="Google Shape;178;p18"/>
          <p:cNvSpPr txBox="1"/>
          <p:nvPr>
            <p:ph idx="1" type="subTitle"/>
          </p:nvPr>
        </p:nvSpPr>
        <p:spPr>
          <a:xfrm>
            <a:off x="4659050" y="2363875"/>
            <a:ext cx="4522500" cy="1042800"/>
          </a:xfrm>
          <a:prstGeom prst="rect">
            <a:avLst/>
          </a:prstGeom>
        </p:spPr>
        <p:txBody>
          <a:bodyPr anchorCtr="0" anchor="t" bIns="91425" lIns="91425" spcFirstLastPara="1" rIns="91425" wrap="square" tIns="91425">
            <a:noAutofit/>
          </a:bodyPr>
          <a:lstStyle/>
          <a:p>
            <a:pPr indent="457200" lvl="0" marL="457200" rtl="0" algn="l">
              <a:spcBef>
                <a:spcPts val="0"/>
              </a:spcBef>
              <a:spcAft>
                <a:spcPts val="0"/>
              </a:spcAft>
              <a:buNone/>
            </a:pPr>
            <a:r>
              <a:rPr b="1" lang="en-GB" sz="1400"/>
              <a:t>Presented</a:t>
            </a:r>
            <a:r>
              <a:rPr b="1" lang="en-GB" sz="1400"/>
              <a:t> to:</a:t>
            </a:r>
            <a:endParaRPr b="1" sz="1400"/>
          </a:p>
          <a:p>
            <a:pPr indent="0" lvl="0" marL="0" rtl="0" algn="l">
              <a:spcBef>
                <a:spcPts val="0"/>
              </a:spcBef>
              <a:spcAft>
                <a:spcPts val="0"/>
              </a:spcAft>
              <a:buNone/>
            </a:pPr>
            <a:r>
              <a:rPr b="1" lang="en-GB" sz="1400"/>
              <a:t>		    Dr. Emon Kumer Dey</a:t>
            </a:r>
            <a:endParaRPr b="1" sz="1400"/>
          </a:p>
          <a:p>
            <a:pPr indent="0" lvl="0" marL="0" rtl="0" algn="l">
              <a:spcBef>
                <a:spcPts val="0"/>
              </a:spcBef>
              <a:spcAft>
                <a:spcPts val="0"/>
              </a:spcAft>
              <a:buNone/>
            </a:pPr>
            <a:r>
              <a:rPr b="1" lang="en-GB" sz="1400"/>
              <a:t>		    Associate Professor</a:t>
            </a:r>
            <a:endParaRPr b="1" sz="1400"/>
          </a:p>
          <a:p>
            <a:pPr indent="0" lvl="0" marL="0" rtl="0" algn="l">
              <a:spcBef>
                <a:spcPts val="0"/>
              </a:spcBef>
              <a:spcAft>
                <a:spcPts val="0"/>
              </a:spcAft>
              <a:buNone/>
            </a:pPr>
            <a:r>
              <a:rPr b="1" lang="en-GB" sz="1400"/>
              <a:t>		    IIT, DU</a:t>
            </a:r>
            <a:endParaRPr b="1" sz="1400"/>
          </a:p>
        </p:txBody>
      </p:sp>
      <p:sp>
        <p:nvSpPr>
          <p:cNvPr id="179" name="Google Shape;179;p18"/>
          <p:cNvSpPr txBox="1"/>
          <p:nvPr/>
        </p:nvSpPr>
        <p:spPr>
          <a:xfrm>
            <a:off x="2798175" y="1302225"/>
            <a:ext cx="5355000" cy="2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rgbClr val="A64D79"/>
                </a:solidFill>
                <a:latin typeface="Lato"/>
                <a:ea typeface="Lato"/>
                <a:cs typeface="Lato"/>
                <a:sym typeface="Lato"/>
              </a:rPr>
              <a:t>(Presentation on Decision Making Process)</a:t>
            </a:r>
            <a:endParaRPr sz="1300">
              <a:solidFill>
                <a:srgbClr val="A64D79"/>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3" name="Shape 183"/>
        <p:cNvGrpSpPr/>
        <p:nvPr/>
      </p:nvGrpSpPr>
      <p:grpSpPr>
        <a:xfrm>
          <a:off x="0" y="0"/>
          <a:ext cx="0" cy="0"/>
          <a:chOff x="0" y="0"/>
          <a:chExt cx="0" cy="0"/>
        </a:xfrm>
      </p:grpSpPr>
      <p:sp>
        <p:nvSpPr>
          <p:cNvPr id="184" name="Google Shape;184;p19"/>
          <p:cNvSpPr txBox="1"/>
          <p:nvPr>
            <p:ph type="title"/>
          </p:nvPr>
        </p:nvSpPr>
        <p:spPr>
          <a:xfrm>
            <a:off x="1894375" y="2244125"/>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 Problem-7, Chapter- 1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Identify the problem</a:t>
            </a:r>
            <a:endParaRPr/>
          </a:p>
        </p:txBody>
      </p:sp>
      <p:sp>
        <p:nvSpPr>
          <p:cNvPr id="190" name="Google Shape;190;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GB" sz="1400"/>
              <a:t>The issue is feeling like I’m not getting enough recognition or pay for all the hard work and time spent away from my family during the business trip. I am tempted to add extra expenses to my report to make up for what I think I’m missing out on.</a:t>
            </a:r>
            <a:endParaRPr sz="1400"/>
          </a:p>
          <a:p>
            <a:pPr indent="0" lvl="0" marL="0" rtl="0" algn="l">
              <a:spcBef>
                <a:spcPts val="1200"/>
              </a:spcBef>
              <a:spcAft>
                <a:spcPts val="1600"/>
              </a:spcAft>
              <a:buNone/>
            </a:pPr>
            <a:r>
              <a:t/>
            </a:r>
            <a:endParaRPr sz="1100"/>
          </a:p>
        </p:txBody>
      </p:sp>
      <p:pic>
        <p:nvPicPr>
          <p:cNvPr descr="shutterstock_429987889_edited.jpg" id="191" name="Google Shape;191;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Identify the Stakeholders</a:t>
            </a:r>
            <a:endParaRPr/>
          </a:p>
        </p:txBody>
      </p:sp>
      <p:sp>
        <p:nvSpPr>
          <p:cNvPr id="197" name="Google Shape;197;p21"/>
          <p:cNvSpPr/>
          <p:nvPr/>
        </p:nvSpPr>
        <p:spPr>
          <a:xfrm>
            <a:off x="1400790" y="22578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8" name="Google Shape;198;p21"/>
          <p:cNvSpPr txBox="1"/>
          <p:nvPr>
            <p:ph idx="1" type="body"/>
          </p:nvPr>
        </p:nvSpPr>
        <p:spPr>
          <a:xfrm>
            <a:off x="1847691" y="21499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Myself: The person considering padding the expense report.</a:t>
            </a:r>
            <a:endParaRPr sz="1400"/>
          </a:p>
        </p:txBody>
      </p:sp>
      <p:sp>
        <p:nvSpPr>
          <p:cNvPr id="199" name="Google Shape;199;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0" name="Google Shape;200;p21"/>
          <p:cNvSpPr txBox="1"/>
          <p:nvPr>
            <p:ph idx="1" type="body"/>
          </p:nvPr>
        </p:nvSpPr>
        <p:spPr>
          <a:xfrm>
            <a:off x="1847701" y="3307900"/>
            <a:ext cx="31512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The Company: The employer who would be impacted financially if false expenses are reported.</a:t>
            </a:r>
            <a:endParaRPr sz="1400"/>
          </a:p>
        </p:txBody>
      </p:sp>
      <p:sp>
        <p:nvSpPr>
          <p:cNvPr id="201" name="Google Shape;201;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2" name="Google Shape;202;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My Family: Those affected by my absence and potentially by the ethical decision </a:t>
            </a:r>
            <a:r>
              <a:rPr lang="en-GB" sz="1400"/>
              <a:t>made</a:t>
            </a:r>
            <a:r>
              <a:rPr lang="en-GB" sz="1400"/>
              <a:t> by me.</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Consider the available alternatives</a:t>
            </a:r>
            <a:endParaRPr/>
          </a:p>
        </p:txBody>
      </p:sp>
      <p:sp>
        <p:nvSpPr>
          <p:cNvPr id="208" name="Google Shape;208;p22"/>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9" name="Google Shape;209;p22"/>
          <p:cNvSpPr txBox="1"/>
          <p:nvPr>
            <p:ph idx="1" type="body"/>
          </p:nvPr>
        </p:nvSpPr>
        <p:spPr>
          <a:xfrm>
            <a:off x="1847700" y="2073775"/>
            <a:ext cx="2832900" cy="120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000000"/>
                </a:solidFill>
                <a:latin typeface="Arial"/>
                <a:ea typeface="Arial"/>
                <a:cs typeface="Arial"/>
                <a:sym typeface="Arial"/>
              </a:rPr>
              <a:t>Pad the Expense Report:</a:t>
            </a:r>
            <a:r>
              <a:rPr lang="en-GB">
                <a:solidFill>
                  <a:srgbClr val="000000"/>
                </a:solidFill>
                <a:latin typeface="Arial"/>
                <a:ea typeface="Arial"/>
                <a:cs typeface="Arial"/>
                <a:sym typeface="Arial"/>
              </a:rPr>
              <a:t> This option involves dishonesty and could have legal and ethical consequences if discovered.</a:t>
            </a:r>
            <a:endParaRPr sz="1500"/>
          </a:p>
        </p:txBody>
      </p:sp>
      <p:sp>
        <p:nvSpPr>
          <p:cNvPr id="210" name="Google Shape;210;p22"/>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11" name="Google Shape;211;p22"/>
          <p:cNvSpPr txBox="1"/>
          <p:nvPr>
            <p:ph idx="1" type="body"/>
          </p:nvPr>
        </p:nvSpPr>
        <p:spPr>
          <a:xfrm>
            <a:off x="1847700" y="3307900"/>
            <a:ext cx="3063900" cy="1455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a:solidFill>
                  <a:srgbClr val="000000"/>
                </a:solidFill>
                <a:latin typeface="Arial"/>
                <a:ea typeface="Arial"/>
                <a:cs typeface="Arial"/>
                <a:sym typeface="Arial"/>
              </a:rPr>
              <a:t>Submit the Accurate Expense Report:</a:t>
            </a:r>
            <a:r>
              <a:rPr lang="en-GB">
                <a:solidFill>
                  <a:srgbClr val="000000"/>
                </a:solidFill>
                <a:latin typeface="Arial"/>
                <a:ea typeface="Arial"/>
                <a:cs typeface="Arial"/>
                <a:sym typeface="Arial"/>
              </a:rPr>
              <a:t> This option maintains honesty but may not address the underlying issue of feeling undervalued.</a:t>
            </a:r>
            <a:endParaRPr/>
          </a:p>
        </p:txBody>
      </p:sp>
      <p:sp>
        <p:nvSpPr>
          <p:cNvPr id="212" name="Google Shape;212;p22"/>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3" name="Google Shape;213;p22"/>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100">
                <a:solidFill>
                  <a:srgbClr val="000000"/>
                </a:solidFill>
                <a:latin typeface="Arial"/>
                <a:ea typeface="Arial"/>
                <a:cs typeface="Arial"/>
                <a:sym typeface="Arial"/>
              </a:rPr>
              <a:t>Communicate with the Company:</a:t>
            </a:r>
            <a:r>
              <a:rPr lang="en-GB" sz="1100">
                <a:solidFill>
                  <a:srgbClr val="000000"/>
                </a:solidFill>
                <a:latin typeface="Arial"/>
                <a:ea typeface="Arial"/>
                <a:cs typeface="Arial"/>
                <a:sym typeface="Arial"/>
              </a:rPr>
              <a:t> I could discuss my concerns about compensation and work-life balance with the company to seek a resolution.</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7" name="Shape 217"/>
        <p:cNvGrpSpPr/>
        <p:nvPr/>
      </p:nvGrpSpPr>
      <p:grpSpPr>
        <a:xfrm>
          <a:off x="0" y="0"/>
          <a:ext cx="0" cy="0"/>
          <a:chOff x="0" y="0"/>
          <a:chExt cx="0" cy="0"/>
        </a:xfrm>
      </p:grpSpPr>
      <p:sp>
        <p:nvSpPr>
          <p:cNvPr id="218" name="Google Shape;218;p23"/>
          <p:cNvSpPr txBox="1"/>
          <p:nvPr>
            <p:ph type="title"/>
          </p:nvPr>
        </p:nvSpPr>
        <p:spPr>
          <a:xfrm>
            <a:off x="729450" y="1703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Make a Decision</a:t>
            </a:r>
            <a:endParaRPr sz="1600"/>
          </a:p>
        </p:txBody>
      </p:sp>
      <p:sp>
        <p:nvSpPr>
          <p:cNvPr id="219" name="Google Shape;219;p23"/>
          <p:cNvSpPr txBox="1"/>
          <p:nvPr>
            <p:ph idx="4294967295" type="body"/>
          </p:nvPr>
        </p:nvSpPr>
        <p:spPr>
          <a:xfrm>
            <a:off x="729450" y="2130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rgbClr val="FFFFFF"/>
                </a:solidFill>
              </a:rPr>
              <a:t>➣ Padding the expense report is not ethically justifiable as it involves dishonesty and violates trust. </a:t>
            </a:r>
            <a:endParaRPr sz="1500">
              <a:solidFill>
                <a:srgbClr val="FFFFFF"/>
              </a:solidFill>
            </a:endParaRPr>
          </a:p>
          <a:p>
            <a:pPr indent="0" lvl="0" marL="0" rtl="0" algn="l">
              <a:spcBef>
                <a:spcPts val="1600"/>
              </a:spcBef>
              <a:spcAft>
                <a:spcPts val="0"/>
              </a:spcAft>
              <a:buNone/>
            </a:pPr>
            <a:r>
              <a:rPr lang="en-GB" sz="1500">
                <a:solidFill>
                  <a:srgbClr val="FFFFFF"/>
                </a:solidFill>
              </a:rPr>
              <a:t>➣ Submitting an accurate report maintains integrity but may not address the root problem. </a:t>
            </a:r>
            <a:endParaRPr sz="1500">
              <a:solidFill>
                <a:srgbClr val="FFFFFF"/>
              </a:solidFill>
            </a:endParaRPr>
          </a:p>
          <a:p>
            <a:pPr indent="0" lvl="0" marL="0" rtl="0" algn="l">
              <a:spcBef>
                <a:spcPts val="1600"/>
              </a:spcBef>
              <a:spcAft>
                <a:spcPts val="0"/>
              </a:spcAft>
              <a:buNone/>
            </a:pPr>
            <a:r>
              <a:rPr lang="en-GB" sz="1500">
                <a:solidFill>
                  <a:srgbClr val="FFFFFF"/>
                </a:solidFill>
              </a:rPr>
              <a:t>➣</a:t>
            </a:r>
            <a:r>
              <a:rPr b="1" lang="en-GB" sz="1600">
                <a:solidFill>
                  <a:schemeClr val="accent6"/>
                </a:solidFill>
              </a:rPr>
              <a:t> Communicating with the company about my concerns is the most ethical course of action, I </a:t>
            </a:r>
            <a:r>
              <a:rPr b="1" lang="en-GB" sz="1600">
                <a:solidFill>
                  <a:schemeClr val="accent6"/>
                </a:solidFill>
              </a:rPr>
              <a:t>believe.</a:t>
            </a:r>
            <a:endParaRPr b="1" sz="1600">
              <a:solidFill>
                <a:schemeClr val="accent6"/>
              </a:solidFill>
            </a:endParaRPr>
          </a:p>
          <a:p>
            <a:pPr indent="0" lvl="0" marL="0" rtl="0" algn="l">
              <a:spcBef>
                <a:spcPts val="1600"/>
              </a:spcBef>
              <a:spcAft>
                <a:spcPts val="1600"/>
              </a:spcAft>
              <a:buNone/>
            </a:pPr>
            <a:r>
              <a:rPr lang="en-GB" sz="1500">
                <a:solidFill>
                  <a:srgbClr val="FFFFFF"/>
                </a:solidFill>
              </a:rPr>
              <a:t>.</a:t>
            </a:r>
            <a:endParaRPr sz="15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23" name="Shape 223"/>
        <p:cNvGrpSpPr/>
        <p:nvPr/>
      </p:nvGrpSpPr>
      <p:grpSpPr>
        <a:xfrm>
          <a:off x="0" y="0"/>
          <a:ext cx="0" cy="0"/>
          <a:chOff x="0" y="0"/>
          <a:chExt cx="0" cy="0"/>
        </a:xfrm>
      </p:grpSpPr>
      <p:sp>
        <p:nvSpPr>
          <p:cNvPr id="224" name="Google Shape;224;p24"/>
          <p:cNvSpPr txBox="1"/>
          <p:nvPr>
            <p:ph type="title"/>
          </p:nvPr>
        </p:nvSpPr>
        <p:spPr>
          <a:xfrm>
            <a:off x="729450" y="1703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Act &amp; Reflect on the Outcome</a:t>
            </a:r>
            <a:endParaRPr sz="1600"/>
          </a:p>
        </p:txBody>
      </p:sp>
      <p:sp>
        <p:nvSpPr>
          <p:cNvPr id="225" name="Google Shape;225;p24"/>
          <p:cNvSpPr txBox="1"/>
          <p:nvPr>
            <p:ph idx="4294967295" type="body"/>
          </p:nvPr>
        </p:nvSpPr>
        <p:spPr>
          <a:xfrm>
            <a:off x="729450" y="2130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500">
                <a:solidFill>
                  <a:schemeClr val="accent6"/>
                </a:solidFill>
              </a:rPr>
              <a:t>Took the decision to communicate my concerns with the company.</a:t>
            </a:r>
            <a:r>
              <a:rPr lang="en-GB" sz="1500">
                <a:solidFill>
                  <a:srgbClr val="FFFFFF"/>
                </a:solidFill>
              </a:rPr>
              <a:t> </a:t>
            </a:r>
            <a:endParaRPr sz="1500">
              <a:solidFill>
                <a:srgbClr val="FFFFFF"/>
              </a:solidFill>
            </a:endParaRPr>
          </a:p>
          <a:p>
            <a:pPr indent="0" lvl="0" marL="0" rtl="0" algn="l">
              <a:spcBef>
                <a:spcPts val="1600"/>
              </a:spcBef>
              <a:spcAft>
                <a:spcPts val="0"/>
              </a:spcAft>
              <a:buNone/>
            </a:pPr>
            <a:r>
              <a:rPr lang="en-GB" sz="1500">
                <a:solidFill>
                  <a:srgbClr val="FFFFFF"/>
                </a:solidFill>
              </a:rPr>
              <a:t>Reflect on the outcome of this action, whether it leads to a resolution of the issue or not, and consider the impact on my integrity and professional relationship with the company.</a:t>
            </a:r>
            <a:endParaRPr b="1" sz="1600">
              <a:solidFill>
                <a:schemeClr val="accent6"/>
              </a:solidFill>
            </a:endParaRPr>
          </a:p>
          <a:p>
            <a:pPr indent="0" lvl="0" marL="0" rtl="0" algn="l">
              <a:spcBef>
                <a:spcPts val="1600"/>
              </a:spcBef>
              <a:spcAft>
                <a:spcPts val="1600"/>
              </a:spcAft>
              <a:buNone/>
            </a:pPr>
            <a:r>
              <a:rPr lang="en-GB" sz="1500">
                <a:solidFill>
                  <a:srgbClr val="FFFFFF"/>
                </a:solidFill>
              </a:rPr>
              <a:t>.</a:t>
            </a:r>
            <a:endParaRPr sz="15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idx="1" type="body"/>
          </p:nvPr>
        </p:nvSpPr>
        <p:spPr>
          <a:xfrm>
            <a:off x="1090075" y="1125075"/>
            <a:ext cx="7122900" cy="271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2500">
                <a:solidFill>
                  <a:schemeClr val="dk2"/>
                </a:solidFill>
                <a:latin typeface="Raleway"/>
                <a:ea typeface="Raleway"/>
                <a:cs typeface="Raleway"/>
                <a:sym typeface="Raleway"/>
              </a:rPr>
              <a:t>In summary, </a:t>
            </a:r>
            <a:r>
              <a:rPr lang="en-GB" sz="1800">
                <a:solidFill>
                  <a:schemeClr val="dk2"/>
                </a:solidFill>
                <a:latin typeface="Raleway"/>
                <a:ea typeface="Raleway"/>
                <a:cs typeface="Raleway"/>
                <a:sym typeface="Raleway"/>
              </a:rPr>
              <a:t>when analyzed through these ethical frameworks, the most favorable alternative in each case is to submit an accurate expense report and communicate with the company about concerns regarding compensation and work-life balance. </a:t>
            </a:r>
            <a:endParaRPr sz="1800">
              <a:solidFill>
                <a:schemeClr val="dk2"/>
              </a:solidFill>
              <a:latin typeface="Raleway"/>
              <a:ea typeface="Raleway"/>
              <a:cs typeface="Raleway"/>
              <a:sym typeface="Raleway"/>
            </a:endParaRPr>
          </a:p>
          <a:p>
            <a:pPr indent="0" lvl="0" marL="0" rtl="0" algn="l">
              <a:lnSpc>
                <a:spcPct val="100000"/>
              </a:lnSpc>
              <a:spcBef>
                <a:spcPts val="1600"/>
              </a:spcBef>
              <a:spcAft>
                <a:spcPts val="0"/>
              </a:spcAft>
              <a:buNone/>
            </a:pPr>
            <a:r>
              <a:rPr lang="en-GB" sz="1800">
                <a:solidFill>
                  <a:schemeClr val="dk2"/>
                </a:solidFill>
                <a:latin typeface="Raleway"/>
                <a:ea typeface="Raleway"/>
                <a:cs typeface="Raleway"/>
                <a:sym typeface="Raleway"/>
              </a:rPr>
              <a:t>These actions uphold virtues such as honesty and integrity, maximize overall happiness and fairness, and contribute to the common good by fostering a healthy organizational culture.</a:t>
            </a:r>
            <a:endParaRPr sz="1400">
              <a:solidFill>
                <a:schemeClr val="dk2"/>
              </a:solidFill>
            </a:endParaRPr>
          </a:p>
          <a:p>
            <a:pPr indent="0" lvl="0" marL="0" rtl="0" algn="l">
              <a:spcBef>
                <a:spcPts val="1600"/>
              </a:spcBef>
              <a:spcAft>
                <a:spcPts val="1600"/>
              </a:spcAft>
              <a:buNone/>
            </a:pPr>
            <a:r>
              <a:t/>
            </a:r>
            <a:endParaRPr sz="1100"/>
          </a:p>
        </p:txBody>
      </p:sp>
      <p:pic>
        <p:nvPicPr>
          <p:cNvPr descr="shutterstock_429987889_edited.jpg" id="231" name="Google Shape;231;p25"/>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ctrTitle"/>
          </p:nvPr>
        </p:nvSpPr>
        <p:spPr>
          <a:xfrm>
            <a:off x="2694125" y="177540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